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9" r:id="rId3"/>
    <p:sldId id="275" r:id="rId4"/>
    <p:sldId id="271" r:id="rId5"/>
    <p:sldId id="290" r:id="rId6"/>
    <p:sldId id="280" r:id="rId7"/>
    <p:sldId id="272" r:id="rId8"/>
    <p:sldId id="289" r:id="rId9"/>
    <p:sldId id="284" r:id="rId10"/>
    <p:sldId id="285" r:id="rId11"/>
    <p:sldId id="286" r:id="rId12"/>
    <p:sldId id="287" r:id="rId13"/>
    <p:sldId id="257" r:id="rId14"/>
    <p:sldId id="258" r:id="rId15"/>
    <p:sldId id="259" r:id="rId16"/>
    <p:sldId id="281" r:id="rId17"/>
    <p:sldId id="260" r:id="rId18"/>
    <p:sldId id="261" r:id="rId19"/>
    <p:sldId id="262" r:id="rId20"/>
    <p:sldId id="263" r:id="rId21"/>
    <p:sldId id="264" r:id="rId22"/>
    <p:sldId id="278" r:id="rId23"/>
    <p:sldId id="279" r:id="rId24"/>
    <p:sldId id="266" r:id="rId25"/>
    <p:sldId id="267" r:id="rId26"/>
    <p:sldId id="276" r:id="rId27"/>
    <p:sldId id="268" r:id="rId28"/>
    <p:sldId id="274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1026" y="4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8AA7C-ECC3-44EE-86F8-6B664C4DC5B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003C5-0F92-45A3-AF7A-25F1C715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729420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4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7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4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03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6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Hereditary hemochromatosis is a genetic disorder characterized by excessive iron (Fe) accumulation that results in tissue damage. Manifestations can include systemic symptoms, liver disorders, cardiomyopathy, diabetes, erectile dysfunction, 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arthropathy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Diagnosis is by elevated serum ferritin, iron, and transferrin saturation levels and confirmed by a gene assay. Treatment is usually with serial phlebotomies. The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common clinical symptoms are skin bronzing and liver diseases.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95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Doing</a:t>
            </a:r>
            <a:r>
              <a:rPr lang="en-US" baseline="0" dirty="0" smtClean="0"/>
              <a:t> research is good, however, nobody want to take the risk to be the jail or life to do such research.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3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families of proteins that bind methylated DNA.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Methyl-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 proteins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MBD proteins display homology within their MBD domains, while the transcription repression domains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described for MeCP2, MBD1, and MBD2 are non-homologous. In addition to its MBD domain, MBD1 is able to bind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unmethylated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via its third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CxxC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zinc-finger motif. MBD2 features a characteristic stretch of glycine and arginine residues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has juxtaposed MBD and TRD domains. MBD3 is, due to a mutation in the MBD domain, not able to bind methylated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mammals. MBD4, a thymine glycosylase, contains a C-terminal glycosylase domain used for excision-based DNA repair.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family: three members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 have been described so far.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ZBTB4, and ZBTB38 share a triple zinc-finger domain and a BTB/POZ domain which in case of ZBTB4 contains a 60 amino acid insertion. Furthermore, ZBTB4 and ZBTB38 contain respectively three and seven additional zinc-fingers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2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Chromosoma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Oct; 118(5): 549–565.</a:t>
            </a:r>
          </a:p>
          <a:p>
            <a:r>
              <a:rPr lang="pl-PL" dirty="0" smtClean="0"/>
              <a:t/>
            </a:r>
            <a:br>
              <a:rPr lang="pl-PL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2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0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 there are different disease models for the genetic variants:</a:t>
            </a:r>
            <a:r>
              <a:rPr lang="en-US" baseline="0" dirty="0" smtClean="0"/>
              <a:t> such as multiplicative, additive, recessive, dominant. Meanwhile, we have different statistic strategy to identify the associated variants for these different disease model.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6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7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4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7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7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5362A-957C-45B0-8AAD-916E8FCC2D29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4SAK7vgfUo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mc/articles/PMC2729420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2729420/#CR207" TargetMode="External"/><Relationship Id="rId13" Type="http://schemas.openxmlformats.org/officeDocument/2006/relationships/hyperlink" Target="https://www.ncbi.nlm.nih.gov/pmc/articles/PMC2729420/#CR62" TargetMode="External"/><Relationship Id="rId18" Type="http://schemas.openxmlformats.org/officeDocument/2006/relationships/hyperlink" Target="https://www.ncbi.nlm.nih.gov/pmc/articles/PMC2729420/#CR71" TargetMode="External"/><Relationship Id="rId26" Type="http://schemas.openxmlformats.org/officeDocument/2006/relationships/hyperlink" Target="https://www.ncbi.nlm.nih.gov/pmc/articles/PMC2729420/" TargetMode="External"/><Relationship Id="rId3" Type="http://schemas.openxmlformats.org/officeDocument/2006/relationships/hyperlink" Target="https://www.ncbi.nlm.nih.gov/pmc/articles/PMC2729420/#CR104" TargetMode="External"/><Relationship Id="rId21" Type="http://schemas.openxmlformats.org/officeDocument/2006/relationships/hyperlink" Target="https://www.ncbi.nlm.nih.gov/pmc/articles/PMC2729420/#CR105" TargetMode="External"/><Relationship Id="rId7" Type="http://schemas.openxmlformats.org/officeDocument/2006/relationships/hyperlink" Target="https://www.ncbi.nlm.nih.gov/pmc/articles/PMC2729420/#CR65" TargetMode="External"/><Relationship Id="rId12" Type="http://schemas.openxmlformats.org/officeDocument/2006/relationships/hyperlink" Target="https://www.ncbi.nlm.nih.gov/pmc/articles/PMC2729420/#CR194" TargetMode="External"/><Relationship Id="rId17" Type="http://schemas.openxmlformats.org/officeDocument/2006/relationships/hyperlink" Target="https://www.ncbi.nlm.nih.gov/pmc/articles/PMC2729420/#CR7" TargetMode="External"/><Relationship Id="rId25" Type="http://schemas.openxmlformats.org/officeDocument/2006/relationships/hyperlink" Target="https://www.ncbi.nlm.nih.gov/pmc/articles/PMC2729420/#CR206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www.ncbi.nlm.nih.gov/pmc/articles/PMC2729420/#CR54" TargetMode="External"/><Relationship Id="rId20" Type="http://schemas.openxmlformats.org/officeDocument/2006/relationships/hyperlink" Target="https://www.ncbi.nlm.nih.gov/pmc/articles/PMC2729420/#CR6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pmc/articles/PMC2729420/#CR100" TargetMode="External"/><Relationship Id="rId11" Type="http://schemas.openxmlformats.org/officeDocument/2006/relationships/hyperlink" Target="https://www.ncbi.nlm.nih.gov/pmc/articles/PMC2729420/#CR35" TargetMode="External"/><Relationship Id="rId24" Type="http://schemas.openxmlformats.org/officeDocument/2006/relationships/hyperlink" Target="https://www.ncbi.nlm.nih.gov/pmc/articles/PMC2729420/#CR163" TargetMode="External"/><Relationship Id="rId5" Type="http://schemas.openxmlformats.org/officeDocument/2006/relationships/hyperlink" Target="https://www.ncbi.nlm.nih.gov/pmc/articles/PMC2729420/#CR158" TargetMode="External"/><Relationship Id="rId15" Type="http://schemas.openxmlformats.org/officeDocument/2006/relationships/hyperlink" Target="https://www.ncbi.nlm.nih.gov/pmc/articles/PMC2729420/#CR26" TargetMode="External"/><Relationship Id="rId23" Type="http://schemas.openxmlformats.org/officeDocument/2006/relationships/hyperlink" Target="https://www.ncbi.nlm.nih.gov/pmc/articles/PMC2729420/#CR17" TargetMode="External"/><Relationship Id="rId10" Type="http://schemas.openxmlformats.org/officeDocument/2006/relationships/hyperlink" Target="https://www.ncbi.nlm.nih.gov/pmc/articles/PMC2729420/#CR4" TargetMode="External"/><Relationship Id="rId19" Type="http://schemas.openxmlformats.org/officeDocument/2006/relationships/hyperlink" Target="https://www.ncbi.nlm.nih.gov/pmc/articles/PMC2729420/#CR181" TargetMode="External"/><Relationship Id="rId4" Type="http://schemas.openxmlformats.org/officeDocument/2006/relationships/hyperlink" Target="https://www.ncbi.nlm.nih.gov/pmc/articles/PMC2729420/#CR52" TargetMode="External"/><Relationship Id="rId9" Type="http://schemas.openxmlformats.org/officeDocument/2006/relationships/hyperlink" Target="https://www.ncbi.nlm.nih.gov/pmc/articles/PMC2729420/#CR137" TargetMode="External"/><Relationship Id="rId14" Type="http://schemas.openxmlformats.org/officeDocument/2006/relationships/hyperlink" Target="https://www.ncbi.nlm.nih.gov/pmc/articles/PMC2729420/#CR188" TargetMode="External"/><Relationship Id="rId22" Type="http://schemas.openxmlformats.org/officeDocument/2006/relationships/hyperlink" Target="https://www.ncbi.nlm.nih.gov/pmc/articles/PMC2729420/#CR17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030" y="2385159"/>
            <a:ext cx="1103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Mapping Hemochromatosis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Approach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the Marshfield Clinic Personalized Medicine Research Project (PMRP)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03/13/2019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2052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16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964" y="76200"/>
            <a:ext cx="121153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Scan benefits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57350" y="876658"/>
            <a:ext cx="8439150" cy="5028842"/>
            <a:chOff x="1600200" y="914400"/>
            <a:chExt cx="8915400" cy="5591175"/>
          </a:xfrm>
        </p:grpSpPr>
        <p:grpSp>
          <p:nvGrpSpPr>
            <p:cNvPr id="3" name="Group 2"/>
            <p:cNvGrpSpPr/>
            <p:nvPr/>
          </p:nvGrpSpPr>
          <p:grpSpPr>
            <a:xfrm>
              <a:off x="1724026" y="1066799"/>
              <a:ext cx="7877173" cy="5438776"/>
              <a:chOff x="1600201" y="0"/>
              <a:chExt cx="9049969" cy="6801080"/>
            </a:xfrm>
          </p:grpSpPr>
          <p:pic>
            <p:nvPicPr>
              <p:cNvPr id="29698" name="Picture 2" descr="C:\Users\schrodis\Desktop\Projects\2ALOF\2locus_r10_power_13nov201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1" y="76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99" name="Picture 3" descr="C:\Users\schrodis\Desktop\Projects\2ALOF\2locus_power_r20_13Nov20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76200"/>
                <a:ext cx="2929985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0" name="Picture 4" descr="C:\Users\schrodis\Desktop\Projects\2ALOF\2locus_power_r10_13nov2017b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00" y="0"/>
                <a:ext cx="3030170" cy="327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1" name="Picture 5" descr="C:\Users\schrodis\Desktop\Projects\2ALOF\2locus_power_r40_13nov2017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621" y="3505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2" name="Picture 6" descr="C:\Users\schrodis\Desktop\Projects\2ALOF\2locus_power_r40_13nov2017b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3505200"/>
                <a:ext cx="2815511" cy="3246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3" name="Picture 7" descr="C:\Users\schrodis\Desktop\Projects\2ALOF\2locus_power_r5_13nov2017c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3505200"/>
                <a:ext cx="3048000" cy="329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/>
            <p:cNvCxnSpPr/>
            <p:nvPr/>
          </p:nvCxnSpPr>
          <p:spPr>
            <a:xfrm>
              <a:off x="1600200" y="9144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00200" y="9906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160989" y="171191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72075" y="1945688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282455" y="2062576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987421" y="470808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8900664" y="6103079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141123" y="4443895"/>
              <a:ext cx="253068" cy="2641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269062" y="6142376"/>
            <a:ext cx="970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approach always has higher power to identify the associated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875971"/>
            <a:ext cx="12021457" cy="4220029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</a:t>
            </a:r>
            <a:r>
              <a:rPr lang="en-US" sz="2400" b="1" dirty="0">
                <a:solidFill>
                  <a:srgbClr val="FF0000"/>
                </a:solidFill>
              </a:rPr>
              <a:t>10,000</a:t>
            </a:r>
            <a:r>
              <a:rPr lang="en-US" sz="2400" dirty="0"/>
              <a:t>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ICD9</a:t>
            </a:r>
            <a:r>
              <a:rPr lang="en-US" sz="2400" dirty="0"/>
              <a:t>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</a:t>
            </a:r>
            <a:r>
              <a:rPr lang="en-US" sz="2400" dirty="0" smtClean="0"/>
              <a:t>disorder</a:t>
            </a:r>
            <a:r>
              <a:rPr lang="en-US" sz="2400" dirty="0"/>
              <a:t> </a:t>
            </a:r>
            <a:r>
              <a:rPr lang="en-US" sz="2400" dirty="0" smtClean="0"/>
              <a:t>(ii</a:t>
            </a:r>
            <a:r>
              <a:rPr lang="en-US" sz="2400" dirty="0"/>
              <a:t>) hereditary hemochromatosis, (iii) </a:t>
            </a:r>
            <a:r>
              <a:rPr lang="en-US" sz="2400" dirty="0" smtClean="0"/>
              <a:t>unspecified </a:t>
            </a:r>
            <a:r>
              <a:rPr lang="en-US" sz="2400" dirty="0"/>
              <a:t>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b="1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14" y="315684"/>
            <a:ext cx="10729685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Hemochromatosis Genes using a Novel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PMRP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53457" y="13062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53457" y="13824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317213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33400" y="1066800"/>
            <a:ext cx="6945407" cy="5833414"/>
            <a:chOff x="2362200" y="901988"/>
            <a:chExt cx="6945407" cy="5833414"/>
          </a:xfrm>
        </p:grpSpPr>
        <p:pic>
          <p:nvPicPr>
            <p:cNvPr id="4098" name="Picture 2" descr="C:\Users\schrodis\Desktop\Iron\Blood Submission\Figure1-1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1" t="14127" r="6846" b="35079"/>
            <a:stretch/>
          </p:blipFill>
          <p:spPr bwMode="auto">
            <a:xfrm>
              <a:off x="2362200" y="901988"/>
              <a:ext cx="6945407" cy="583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5410200" y="16002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58000" y="26670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88741"/>
              </p:ext>
            </p:extLst>
          </p:nvPr>
        </p:nvGraphicFramePr>
        <p:xfrm>
          <a:off x="8019108" y="1980025"/>
          <a:ext cx="4316730" cy="24289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9387">
                  <a:extLst>
                    <a:ext uri="{9D8B030D-6E8A-4147-A177-3AD203B41FA5}">
                      <a16:colId xmlns:a16="http://schemas.microsoft.com/office/drawing/2014/main" val="1267459720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039364401"/>
                    </a:ext>
                  </a:extLst>
                </a:gridCol>
                <a:gridCol w="1241059">
                  <a:extLst>
                    <a:ext uri="{9D8B030D-6E8A-4147-A177-3AD203B41FA5}">
                      <a16:colId xmlns:a16="http://schemas.microsoft.com/office/drawing/2014/main" val="999801499"/>
                    </a:ext>
                  </a:extLst>
                </a:gridCol>
                <a:gridCol w="827374">
                  <a:extLst>
                    <a:ext uri="{9D8B030D-6E8A-4147-A177-3AD203B41FA5}">
                      <a16:colId xmlns:a16="http://schemas.microsoft.com/office/drawing/2014/main" val="83901045"/>
                    </a:ext>
                  </a:extLst>
                </a:gridCol>
              </a:tblGrid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CHR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</a:t>
                      </a:r>
                      <a:r>
                        <a:rPr lang="en-US" sz="2000" baseline="30000">
                          <a:effectLst/>
                        </a:rPr>
                        <a:t>#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98707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HFE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1.29×10</a:t>
                      </a:r>
                      <a:r>
                        <a:rPr lang="en-US" sz="2000" baseline="30000">
                          <a:effectLst/>
                        </a:rPr>
                        <a:t>−8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0124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FGF6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1.99×10</a:t>
                      </a:r>
                      <a:r>
                        <a:rPr lang="en-US" sz="2000" baseline="30000">
                          <a:effectLst/>
                        </a:rPr>
                        <a:t>−6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074438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KRTAP15-1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7.55×10</a:t>
                      </a:r>
                      <a:r>
                        <a:rPr lang="en-US" sz="2000" baseline="30000">
                          <a:effectLst/>
                        </a:rPr>
                        <a:t>−5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6.78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8972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XKR7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1.18×10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43.6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897320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CABLES2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08125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THOC5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1.38×10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6.24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013445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838619" y="2984211"/>
            <a:ext cx="1888453" cy="1379907"/>
            <a:chOff x="4838619" y="2984211"/>
            <a:chExt cx="1888453" cy="1379907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4838619" y="2984211"/>
              <a:ext cx="190581" cy="2102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258964" y="3878374"/>
              <a:ext cx="190581" cy="21026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5159119" y="3499773"/>
              <a:ext cx="11951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KRTAP15-1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9902" y="3994786"/>
              <a:ext cx="6671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dirty="0"/>
                <a:t>XKR7</a:t>
              </a:r>
              <a:endParaRPr 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7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25" y="42513"/>
            <a:ext cx="6688765" cy="715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5" y="806411"/>
            <a:ext cx="6126790" cy="599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0736" y="10792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5336" y="2362199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4169735" y="1329087"/>
            <a:ext cx="202240" cy="194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12560" y="2571749"/>
            <a:ext cx="228600" cy="2161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902820" y="1568065"/>
            <a:ext cx="52840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FGF6</a:t>
            </a:r>
          </a:p>
          <a:p>
            <a:endParaRPr lang="en-US" sz="2000" b="1" dirty="0" smtClean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Fibroblast </a:t>
            </a:r>
            <a:r>
              <a:rPr lang="en-US" sz="2000" b="1" dirty="0">
                <a:solidFill>
                  <a:srgbClr val="333333"/>
                </a:solidFill>
                <a:latin typeface="Helvetica W01 Roman"/>
              </a:rPr>
              <a:t>Growth Factor </a:t>
            </a:r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6</a:t>
            </a:r>
          </a:p>
          <a:p>
            <a:endParaRPr lang="en-US" sz="2000" b="1" dirty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Heparin-Binding Growth Factor 6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 Secretory-Transforming Protein </a:t>
            </a:r>
            <a:r>
              <a:rPr lang="en-US" sz="2000" b="1" i="0" dirty="0" smtClean="0">
                <a:solidFill>
                  <a:srgbClr val="FF0000"/>
                </a:solidFill>
                <a:effectLst/>
                <a:latin typeface="Helvetica W01 Roman"/>
              </a:rPr>
              <a:t>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14" name="Right Arrow 13"/>
          <p:cNvSpPr/>
          <p:nvPr/>
        </p:nvSpPr>
        <p:spPr>
          <a:xfrm>
            <a:off x="9495014" y="1598226"/>
            <a:ext cx="183243" cy="114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75138" y="4961191"/>
            <a:ext cx="736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Girelli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Heparin: a potent inhibitor of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expression in vitro and in vivo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Blood 2011;117:997-1004.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10241390" y="3524628"/>
            <a:ext cx="274566" cy="140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 external file that holds a picture, illustration, etc.&#10;Object name is wdev0004-0215-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207216"/>
            <a:ext cx="4724400" cy="63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n external file that holds a picture, illustration, etc.&#10;Object name is wdev0004-0215-f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6" y="1562100"/>
            <a:ext cx="5323794" cy="43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6136" y="263704"/>
            <a:ext cx="986971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gene family and pathway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136" y="952500"/>
            <a:ext cx="629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6136" y="1028700"/>
            <a:ext cx="629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01100" y="37070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Heparin</a:t>
            </a:r>
            <a:endParaRPr lang="en-US" sz="1400" b="1" dirty="0"/>
          </a:p>
        </p:txBody>
      </p:sp>
      <p:pic>
        <p:nvPicPr>
          <p:cNvPr id="22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7" t="27890" r="39449" b="66253"/>
          <a:stretch/>
        </p:blipFill>
        <p:spPr bwMode="auto">
          <a:xfrm rot="16200000">
            <a:off x="9660583" y="264109"/>
            <a:ext cx="300039" cy="5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9962038" y="33403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7030A0"/>
                </a:solidFill>
                <a:latin typeface="inherit"/>
              </a:rPr>
              <a:t>Hepcidin</a:t>
            </a:r>
            <a:r>
              <a:rPr lang="en-US" b="1" dirty="0" smtClean="0">
                <a:solidFill>
                  <a:srgbClr val="7030A0"/>
                </a:solidFill>
                <a:latin typeface="inherit"/>
              </a:rPr>
              <a:t> (HAMP)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6" y="0"/>
            <a:ext cx="9869714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evolution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biological function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72886" y="609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2886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-159176" y="166107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15" y="762965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979" r="36229" b="65610"/>
          <a:stretch/>
        </p:blipFill>
        <p:spPr>
          <a:xfrm>
            <a:off x="380095" y="2339228"/>
            <a:ext cx="6779515" cy="3425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8400" y="5799910"/>
            <a:ext cx="4949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Protein-protein interactions </a:t>
            </a:r>
            <a:r>
              <a:rPr lang="en-US" sz="2000" b="1" dirty="0">
                <a:solidFill>
                  <a:schemeClr val="tx2"/>
                </a:solidFill>
              </a:rPr>
              <a:t>suggest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subnetwork</a:t>
            </a:r>
          </a:p>
        </p:txBody>
      </p:sp>
      <p:sp>
        <p:nvSpPr>
          <p:cNvPr id="5" name="Oval 4"/>
          <p:cNvSpPr/>
          <p:nvPr/>
        </p:nvSpPr>
        <p:spPr>
          <a:xfrm>
            <a:off x="380095" y="2190930"/>
            <a:ext cx="4620530" cy="15010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1509" y="3192270"/>
            <a:ext cx="2853566" cy="99937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8622" y="1809929"/>
            <a:ext cx="364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Stage I: fundamental genes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4124" y="2858017"/>
            <a:ext cx="296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Stage II: Regulatory Genes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-31378"/>
            <a:ext cx="10820400" cy="8683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Dose-Dependent FGF-6 Impact on Intracellular Iron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98600" y="6845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98600" y="7607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82913" y="836984"/>
            <a:ext cx="6007100" cy="5892916"/>
            <a:chOff x="0" y="836984"/>
            <a:chExt cx="6007100" cy="5892916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836984"/>
              <a:ext cx="5956300" cy="5892916"/>
              <a:chOff x="419100" y="870910"/>
              <a:chExt cx="5956300" cy="589291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9100" y="1549400"/>
                <a:ext cx="546100" cy="6649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752600" y="965200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43450" y="9889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670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65455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7" y="870910"/>
                <a:ext cx="5497373" cy="5892916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36600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626713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9600" y="3972316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48787" y="401850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32000" y="1277094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667250" y="135329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829817" y="4304746"/>
              <a:ext cx="1241870" cy="7943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831487" y="4304746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1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94347"/>
            <a:ext cx="10221912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FGF-6 and FGF6 Transcriptional Regulation of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6" y="104133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135346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8461" y="5221014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13215" y="3007882"/>
            <a:ext cx="177229" cy="94003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43791" y="3947915"/>
            <a:ext cx="117298" cy="31090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6055" y="5306975"/>
            <a:ext cx="711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Confirmed: FGF-6 could transcriptional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egulate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8003569" y="5976960"/>
            <a:ext cx="632431" cy="256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59561" y="6438625"/>
            <a:ext cx="5724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the biological Function of each variants?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1494970"/>
            <a:ext cx="4105019" cy="2529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5122" y="484806"/>
            <a:ext cx="7441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Hemochromatosis: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symptoms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458" r="9518"/>
          <a:stretch/>
        </p:blipFill>
        <p:spPr>
          <a:xfrm>
            <a:off x="521888" y="4136179"/>
            <a:ext cx="4310743" cy="2489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2631" y="3054992"/>
            <a:ext cx="7192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Skin bronzing or hyperpigmentation (70%)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  <a:hlinkClick r:id="rId5"/>
              </a:rPr>
              <a:t>Liver disease </a:t>
            </a: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(hepatomegaly, 13%; cirrhosis, 13%)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Diabetes mellitus (48%)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err="1" smtClean="0">
                <a:solidFill>
                  <a:srgbClr val="2A2A2A"/>
                </a:solidFill>
                <a:effectLst/>
                <a:latin typeface="proxima_nova_rgregular"/>
              </a:rPr>
              <a:t>Arthropathy</a:t>
            </a:r>
            <a:endParaRPr lang="en-US" sz="2400" b="0" i="0" dirty="0" smtClean="0">
              <a:solidFill>
                <a:srgbClr val="2A2A2A"/>
              </a:solidFill>
              <a:effectLst/>
              <a:latin typeface="proxima_nova_rg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Amenorrhea, impotence, hypogonadism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2173" y="6369186"/>
            <a:ext cx="657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Grey’s Anatomy</a:t>
            </a:r>
            <a:r>
              <a:rPr lang="en-US" dirty="0" smtClean="0">
                <a:solidFill>
                  <a:srgbClr val="7030A0"/>
                </a:solidFill>
              </a:rPr>
              <a:t>: https://www.youtube.com/watch?v=H4SAK7vgfUo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2631" y="1494970"/>
            <a:ext cx="7359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Hereditary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hemochromatosis (HH)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is a genetic disorder characterized by excessive iron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accumulation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that results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in multiple tissues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4973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76200"/>
            <a:ext cx="11183258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Evaluation of Three</a:t>
            </a:r>
            <a:r>
              <a:rPr lang="en-US" sz="3200" b="1" i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FGF6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" y="1369266"/>
            <a:ext cx="10636407" cy="45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07772" y="6130234"/>
            <a:ext cx="639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40230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357"/>
            <a:ext cx="107823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Transcription Compared to Wildtype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5030282" cy="46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0" y="1433285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985" y="1433285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07653" y="4002315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631112" y="6328229"/>
            <a:ext cx="5560888" cy="689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+mn-lt"/>
                <a:cs typeface="Aharoni" panose="02010803020104030203" pitchFamily="2" charset="-79"/>
              </a:rPr>
              <a:t>Transfect FGF6 and variants into different cell lines</a:t>
            </a:r>
            <a:endParaRPr lang="en-US" sz="2000" dirty="0">
              <a:solidFill>
                <a:schemeClr val="tx2"/>
              </a:solidFill>
              <a:latin typeface="+mn-lt"/>
              <a:cs typeface="Aharoni" panose="02010803020104030203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19200" y="1706087"/>
            <a:ext cx="4802648" cy="4492799"/>
            <a:chOff x="1219200" y="1706087"/>
            <a:chExt cx="4802648" cy="4492799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06087"/>
              <a:ext cx="4802648" cy="449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2917861" y="4880224"/>
              <a:ext cx="164386" cy="297951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322914" y="4372187"/>
              <a:ext cx="180574" cy="405296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 flipV="1">
            <a:off x="7630021" y="4777483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71114" y="4372187"/>
            <a:ext cx="237886" cy="31282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10825"/>
            <a:ext cx="9372600" cy="55043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14400" y="0"/>
            <a:ext cx="10172699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Reduced Attenuation of Iron Uptake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43049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33650" y="432435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33700" y="3962975"/>
            <a:ext cx="742950" cy="509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4720212"/>
            <a:ext cx="438150" cy="318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7725" y="3494146"/>
            <a:ext cx="1581150" cy="13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14450" y="180975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28163" y="182880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8431" y="157220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1" y="1247775"/>
            <a:ext cx="10704895" cy="5005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643" y="167759"/>
            <a:ext cx="944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Low FGF6 expression and high iron deposition in liver cancer and systemic sclerosis (Immunohistochemistry, IHC)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244882" y="10953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44882" y="11715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300604" y="1313618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FGF-6 protein level </a:t>
            </a:r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9379875" y="1344395"/>
            <a:ext cx="2218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Ferritin protein level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11" y="1247775"/>
            <a:ext cx="10981614" cy="255270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4611" y="3901857"/>
            <a:ext cx="1098161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52334" y="1848207"/>
            <a:ext cx="605085" cy="3975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90042" y="4168383"/>
            <a:ext cx="648892" cy="2729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50274" y="4168383"/>
            <a:ext cx="496492" cy="36790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92821" y="1835348"/>
            <a:ext cx="795044" cy="4179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80382" y="2697278"/>
            <a:ext cx="5689600" cy="3543300"/>
            <a:chOff x="2895600" y="2743200"/>
            <a:chExt cx="6979912" cy="3886712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743200"/>
              <a:ext cx="5219700" cy="388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58201" y="5465020"/>
              <a:ext cx="1417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Ferrous form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58200" y="6260068"/>
              <a:ext cx="1234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Ferric form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6852" r="51638" b="55611"/>
          <a:stretch/>
        </p:blipFill>
        <p:spPr>
          <a:xfrm>
            <a:off x="382576" y="1252375"/>
            <a:ext cx="5576899" cy="3978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8500" y="2426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22682" y="13335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22682" y="14097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"/>
          <a:stretch/>
        </p:blipFill>
        <p:spPr bwMode="auto">
          <a:xfrm>
            <a:off x="1075973" y="1219200"/>
            <a:ext cx="10408354" cy="5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5000" y="1283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59182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359182" y="1295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0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26339"/>
              </p:ext>
            </p:extLst>
          </p:nvPr>
        </p:nvGraphicFramePr>
        <p:xfrm>
          <a:off x="515581" y="877589"/>
          <a:ext cx="8895546" cy="4464973"/>
        </p:xfrm>
        <a:graphic>
          <a:graphicData uri="http://schemas.openxmlformats.org/drawingml/2006/table">
            <a:tbl>
              <a:tblPr/>
              <a:tblGrid>
                <a:gridCol w="1482591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44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1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2A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2B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3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4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742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Name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Gene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6214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Protein Produced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03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Inheritance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45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Function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Organ Damage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Age of Onset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7114" y="134462"/>
            <a:ext cx="6380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Research contribution to clinical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39452"/>
              </p:ext>
            </p:extLst>
          </p:nvPr>
        </p:nvGraphicFramePr>
        <p:xfrm>
          <a:off x="9665899" y="863075"/>
          <a:ext cx="1567546" cy="5151246"/>
        </p:xfrm>
        <a:graphic>
          <a:graphicData uri="http://schemas.openxmlformats.org/drawingml/2006/table">
            <a:tbl>
              <a:tblPr/>
              <a:tblGrid>
                <a:gridCol w="1567546">
                  <a:extLst>
                    <a:ext uri="{9D8B030D-6E8A-4147-A177-3AD203B41FA5}">
                      <a16:colId xmlns:a16="http://schemas.microsoft.com/office/drawing/2014/main" val="231480654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Type 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04118"/>
                  </a:ext>
                </a:extLst>
              </a:tr>
              <a:tr h="863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FGF6-related </a:t>
                      </a:r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81810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83008"/>
                  </a:ext>
                </a:extLst>
              </a:tr>
              <a:tr h="68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Hepcidin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 and 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69782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CH recessive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3689"/>
                  </a:ext>
                </a:extLst>
              </a:tr>
              <a:tr h="1696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1341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6795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557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5581" y="5634524"/>
            <a:ext cx="6726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1. Identified a new </a:t>
            </a:r>
            <a:r>
              <a:rPr lang="en-US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substype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2. More understanding to hemochromatosis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3</a:t>
            </a:r>
            <a:r>
              <a:rPr lang="en-US" b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, potential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drug targets for the therapy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3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634" y="-161711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19092" y="-144463"/>
            <a:ext cx="9342050" cy="6920116"/>
            <a:chOff x="819092" y="-144463"/>
            <a:chExt cx="9342050" cy="6920116"/>
          </a:xfrm>
        </p:grpSpPr>
        <p:sp>
          <p:nvSpPr>
            <p:cNvPr id="10" name="AutoShape 2" descr="Image result for narendranath epperla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397" y="1019014"/>
              <a:ext cx="1905000" cy="238125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19092" y="3509139"/>
              <a:ext cx="22932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b="0" i="0" dirty="0" smtClean="0">
                  <a:effectLst/>
                  <a:latin typeface="inherit"/>
                </a:rPr>
                <a:t>Brent Olson, MRCI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3661" y="1002743"/>
              <a:ext cx="1905000" cy="238125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112349" y="3490800"/>
              <a:ext cx="2377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Times New Roman" panose="02020603050405020304" pitchFamily="18" charset="0"/>
                </a:rPr>
                <a:t>Terrie </a:t>
              </a:r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Kitchner, MCRI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818575" y="3509139"/>
              <a:ext cx="23425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Robert </a:t>
              </a:r>
              <a:r>
                <a:rPr lang="en-US" dirty="0" err="1" smtClean="0">
                  <a:latin typeface="Arial" panose="020B0604020202020204" pitchFamily="34" charset="0"/>
                  <a:ea typeface="Times New Roman" panose="02020603050405020304" pitchFamily="18" charset="0"/>
                </a:rPr>
                <a:t>Strenn</a:t>
              </a:r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, MCRI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6546" y="1004621"/>
              <a:ext cx="1905000" cy="238125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525318" y="3490800"/>
              <a:ext cx="2257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Jeffrey Joyce, MCRI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5726" y="1019014"/>
              <a:ext cx="1905000" cy="238125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282449" y="6406321"/>
              <a:ext cx="6237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Joseph J. </a:t>
              </a:r>
              <a:r>
                <a:rPr lang="en-US" dirty="0" err="1" smtClean="0">
                  <a:latin typeface="Arial" panose="020B0604020202020204" pitchFamily="34" charset="0"/>
                  <a:ea typeface="Times New Roman" panose="02020603050405020304" pitchFamily="18" charset="0"/>
                </a:rPr>
                <a:t>Mazza</a:t>
              </a:r>
              <a:r>
                <a:rPr lang="en-US" dirty="0" smtClean="0">
                  <a:latin typeface="Arial" panose="020B0604020202020204" pitchFamily="34" charset="0"/>
                  <a:ea typeface="Times New Roman" panose="02020603050405020304" pitchFamily="18" charset="0"/>
                </a:rPr>
                <a:t>      Steven Schrodi     Jennifer K. Meece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2449" y="3987346"/>
              <a:ext cx="1905000" cy="23812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1728" y="4067175"/>
              <a:ext cx="1905000" cy="23812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7088" y="4027261"/>
              <a:ext cx="1905000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7" b="4842"/>
          <a:stretch/>
        </p:blipFill>
        <p:spPr bwMode="auto">
          <a:xfrm>
            <a:off x="1746397" y="2245064"/>
            <a:ext cx="1623165" cy="187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3591" y="4150064"/>
            <a:ext cx="184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</a:t>
            </a:r>
            <a:r>
              <a:rPr lang="en-US" dirty="0" err="1"/>
              <a:t>Jiucun</a:t>
            </a:r>
            <a:r>
              <a:rPr lang="en-US" dirty="0"/>
              <a:t> Wang</a:t>
            </a:r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</a:p>
        </p:txBody>
      </p:sp>
      <p:pic>
        <p:nvPicPr>
          <p:cNvPr id="4" name="Picture 4" descr="Image result for judith smith mad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579" y="2245063"/>
            <a:ext cx="1800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92310" y="4186879"/>
            <a:ext cx="2268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Assoc</a:t>
            </a:r>
            <a:r>
              <a:rPr lang="en-US" dirty="0"/>
              <a:t> Prof. Judy Smith</a:t>
            </a:r>
          </a:p>
          <a:p>
            <a:r>
              <a:rPr lang="en-US" dirty="0"/>
              <a:t>UW-Madison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05" y="221957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69602" y="4096439"/>
            <a:ext cx="196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Epperla</a:t>
            </a:r>
            <a:endParaRPr lang="en-US" dirty="0"/>
          </a:p>
          <a:p>
            <a:r>
              <a:rPr lang="en-US" dirty="0"/>
              <a:t>OSU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24909" y="654560"/>
            <a:ext cx="4767401" cy="771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359" y="2258599"/>
            <a:ext cx="1614686" cy="1899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89805" y="4150063"/>
            <a:ext cx="175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Shuai</a:t>
            </a:r>
            <a:r>
              <a:rPr lang="en-US" dirty="0" smtClean="0"/>
              <a:t> Jiang</a:t>
            </a:r>
            <a:endParaRPr lang="en-US" dirty="0"/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9598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8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3"/>
          <a:stretch/>
        </p:blipFill>
        <p:spPr>
          <a:xfrm>
            <a:off x="3309091" y="895531"/>
            <a:ext cx="5322703" cy="571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6323" y="79924"/>
            <a:ext cx="898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 iron metabolism and iron homeostasis</a:t>
            </a:r>
            <a:r>
              <a:rPr lang="en-US" sz="2800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6967" y="3524496"/>
            <a:ext cx="6912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inherit"/>
              </a:rPr>
              <a:t>SLC40A1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6504" y="1679099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inherit"/>
              </a:rPr>
              <a:t>HAMP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5746" y="2682065"/>
            <a:ext cx="238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Intestinal mucosal cells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1794" y="1448266"/>
            <a:ext cx="2399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iver 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Regulation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49561" y="5977872"/>
            <a:ext cx="2289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Blood 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Transport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0872" y="3097563"/>
            <a:ext cx="168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Iron Absorption</a:t>
            </a:r>
          </a:p>
        </p:txBody>
      </p:sp>
      <p:sp>
        <p:nvSpPr>
          <p:cNvPr id="11" name="Oval 10"/>
          <p:cNvSpPr/>
          <p:nvPr/>
        </p:nvSpPr>
        <p:spPr>
          <a:xfrm>
            <a:off x="811658" y="2363056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533479" y="5581144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17706" y="1133003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7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520" y="5187434"/>
            <a:ext cx="158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SRY and ATL1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09992"/>
            <a:ext cx="6557963" cy="42621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1145" y="305335"/>
            <a:ext cx="9219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Neural Network based Deep Learning in Human Genetic Data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12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1"/>
          <a:stretch/>
        </p:blipFill>
        <p:spPr>
          <a:xfrm>
            <a:off x="628649" y="904874"/>
            <a:ext cx="4019551" cy="5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17806" y="144739"/>
            <a:ext cx="12195505" cy="6620965"/>
            <a:chOff x="-117806" y="144739"/>
            <a:chExt cx="12195505" cy="66209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20685"/>
              <a:ext cx="4821857" cy="3914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262" y="144739"/>
              <a:ext cx="7544437" cy="66209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-117806" y="742603"/>
              <a:ext cx="50477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 Rochester Epidemiology Project (REP)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9134" y="1504028"/>
              <a:ext cx="4023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/>
                <a:t>MCRI Scientific Seminar: 02/08/2019</a:t>
              </a:r>
            </a:p>
            <a:p>
              <a:pPr algn="ctr"/>
              <a:r>
                <a:rPr lang="en-US" sz="2000" dirty="0" smtClean="0"/>
                <a:t>REP DEP from Mayo Clinic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8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634" y="-161711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97" y="1019014"/>
            <a:ext cx="1905000" cy="2381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9092" y="3509139"/>
            <a:ext cx="229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effectLst/>
                <a:latin typeface="inherit"/>
              </a:rPr>
              <a:t>Brent Olson, MRCI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661" y="1002743"/>
            <a:ext cx="1905000" cy="2381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12349" y="3490800"/>
            <a:ext cx="237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Terrie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Kitchner, MCRI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18575" y="3509139"/>
            <a:ext cx="2342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Robert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Strenn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, MCRI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46" y="1004621"/>
            <a:ext cx="1905000" cy="23812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25318" y="3490800"/>
            <a:ext cx="225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Jeffrey Joyce, MCRI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726" y="1019014"/>
            <a:ext cx="1905000" cy="23812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6061" y="6460986"/>
            <a:ext cx="481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Joseph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J.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Mazza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Jennifer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K. Meece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" y="4025071"/>
            <a:ext cx="1905000" cy="2381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623" y="4019833"/>
            <a:ext cx="1961038" cy="2451298"/>
          </a:xfrm>
          <a:prstGeom prst="rect">
            <a:avLst/>
          </a:prstGeom>
        </p:spPr>
      </p:pic>
      <p:pic>
        <p:nvPicPr>
          <p:cNvPr id="23" name="Picture 4" descr="Image result for judith smith madis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8979"/>
          <a:stretch/>
        </p:blipFill>
        <p:spPr bwMode="auto">
          <a:xfrm>
            <a:off x="7963350" y="4038607"/>
            <a:ext cx="2023251" cy="23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025655" y="6460986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Judy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Smith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r="13069"/>
          <a:stretch/>
        </p:blipFill>
        <p:spPr bwMode="auto">
          <a:xfrm>
            <a:off x="5666546" y="4028925"/>
            <a:ext cx="1905000" cy="240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278080" y="6460986"/>
            <a:ext cx="27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</a:rPr>
              <a:t>Naren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</a:rPr>
              <a:t>Epperla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, OSU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98" y="228600"/>
            <a:ext cx="4831536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325" y="2690336"/>
            <a:ext cx="11125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98% of patients have genetic variants that affect how well they do (or don’t) metabolize specific medications – or if the drug might have toxic effects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1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34% of all adverse drug reactions are caused by genetics, not drug-drug interactions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228600"/>
            <a:ext cx="492553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90500"/>
            <a:ext cx="47625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497696" y="363697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Precision medicine to common disease and rare disease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7766" y="1502509"/>
            <a:ext cx="5943400" cy="4583966"/>
            <a:chOff x="130141" y="2274034"/>
            <a:chExt cx="5943400" cy="45839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91" y="2274034"/>
              <a:ext cx="5924350" cy="458396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0141" y="2923877"/>
              <a:ext cx="2105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Published: 08 May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0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35039"/>
              </p:ext>
            </p:extLst>
          </p:nvPr>
        </p:nvGraphicFramePr>
        <p:xfrm>
          <a:off x="429111" y="1314740"/>
          <a:ext cx="11364684" cy="5128316"/>
        </p:xfrm>
        <a:graphic>
          <a:graphicData uri="http://schemas.openxmlformats.org/drawingml/2006/table">
            <a:tbl>
              <a:tblPr/>
              <a:tblGrid>
                <a:gridCol w="1894114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1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2A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2B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3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4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50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Name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Ferroportin-related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Gene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71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Protein Produced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8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76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Inheritance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7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Function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Organ Damage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Age of Onset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5494" y="270589"/>
            <a:ext cx="7444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Genetic etiology of hemochromatosis</a:t>
            </a:r>
          </a:p>
        </p:txBody>
      </p:sp>
    </p:spTree>
    <p:extLst>
      <p:ext uri="{BB962C8B-B14F-4D97-AF65-F5344CB8AC3E}">
        <p14:creationId xmlns:p14="http://schemas.microsoft.com/office/powerpoint/2010/main" val="10733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4249" y="332536"/>
            <a:ext cx="913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How </a:t>
            </a:r>
            <a:r>
              <a:rPr lang="en-US" sz="2800" dirty="0" smtClean="0"/>
              <a:t>to Dismantle Obstacle on the Way to Precision Medicine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3228" y="1748909"/>
            <a:ext cx="2769091" cy="163121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Bioinformatics</a:t>
            </a:r>
          </a:p>
          <a:p>
            <a:pPr algn="r"/>
            <a:r>
              <a:rPr lang="en-US" sz="2000" dirty="0" smtClean="0"/>
              <a:t>Clinical informatics</a:t>
            </a:r>
          </a:p>
          <a:p>
            <a:pPr algn="r"/>
            <a:r>
              <a:rPr lang="en-US" sz="2000" dirty="0"/>
              <a:t>Image informatics</a:t>
            </a:r>
          </a:p>
          <a:p>
            <a:pPr algn="r"/>
            <a:r>
              <a:rPr lang="en-US" sz="2000" dirty="0"/>
              <a:t>Pathology </a:t>
            </a:r>
            <a:r>
              <a:rPr lang="en-US" sz="2000" dirty="0"/>
              <a:t>Informatics</a:t>
            </a:r>
          </a:p>
          <a:p>
            <a:pPr algn="r"/>
            <a:r>
              <a:rPr lang="en-US" sz="2000" dirty="0" smtClean="0"/>
              <a:t>Public health informatics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7851" y="1354832"/>
            <a:ext cx="1973232" cy="1938992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SNPs</a:t>
            </a:r>
          </a:p>
          <a:p>
            <a:pPr algn="r"/>
            <a:r>
              <a:rPr lang="en-US" sz="2000" dirty="0" smtClean="0"/>
              <a:t>CNV</a:t>
            </a:r>
          </a:p>
          <a:p>
            <a:pPr algn="r"/>
            <a:r>
              <a:rPr lang="en-US" sz="2000" dirty="0" smtClean="0"/>
              <a:t>Mutation</a:t>
            </a:r>
          </a:p>
          <a:p>
            <a:pPr algn="r"/>
            <a:r>
              <a:rPr lang="en-US" sz="2000" dirty="0" smtClean="0"/>
              <a:t>DNA methylation</a:t>
            </a:r>
          </a:p>
          <a:p>
            <a:pPr algn="r"/>
            <a:r>
              <a:rPr lang="en-US" sz="2000" dirty="0" smtClean="0"/>
              <a:t>RNA-</a:t>
            </a:r>
            <a:r>
              <a:rPr lang="en-US" sz="2000" dirty="0" err="1" smtClean="0"/>
              <a:t>seq</a:t>
            </a:r>
            <a:endParaRPr lang="en-US" sz="2000" dirty="0" smtClean="0"/>
          </a:p>
          <a:p>
            <a:pPr algn="r"/>
            <a:r>
              <a:rPr lang="en-US" sz="2000" dirty="0" smtClean="0"/>
              <a:t>miRNA-</a:t>
            </a:r>
            <a:r>
              <a:rPr lang="en-US" sz="2000" dirty="0" err="1" smtClean="0"/>
              <a:t>seq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91801" y="3694956"/>
            <a:ext cx="2994282" cy="70788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X-ray radiography</a:t>
            </a:r>
          </a:p>
          <a:p>
            <a:pPr algn="r"/>
            <a:r>
              <a:rPr lang="en-US" sz="2000" dirty="0" smtClean="0"/>
              <a:t>Magnetic resonance image</a:t>
            </a:r>
          </a:p>
        </p:txBody>
      </p:sp>
    </p:spTree>
    <p:extLst>
      <p:ext uri="{BB962C8B-B14F-4D97-AF65-F5344CB8AC3E}">
        <p14:creationId xmlns:p14="http://schemas.microsoft.com/office/powerpoint/2010/main" val="25563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725540" y="965740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1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93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758" b="27861"/>
          <a:stretch/>
        </p:blipFill>
        <p:spPr>
          <a:xfrm>
            <a:off x="442406" y="1349829"/>
            <a:ext cx="11037227" cy="51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078" y="1012786"/>
            <a:ext cx="701897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GSE103659: 181 </a:t>
            </a:r>
            <a:r>
              <a:rPr lang="en-US" dirty="0">
                <a:solidFill>
                  <a:srgbClr val="7030A0"/>
                </a:solidFill>
              </a:rPr>
              <a:t>GBM </a:t>
            </a:r>
            <a:r>
              <a:rPr lang="en-US" dirty="0" smtClean="0">
                <a:solidFill>
                  <a:srgbClr val="7030A0"/>
                </a:solidFill>
              </a:rPr>
              <a:t>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GSE114534: 44 GBM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GSE66351:  190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GSE41826: 58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GSE89707: 142 normal brain with 450K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GSE74486:  131 brain from </a:t>
            </a:r>
            <a:r>
              <a:rPr lang="en-US" dirty="0">
                <a:solidFill>
                  <a:srgbClr val="7030A0"/>
                </a:solidFill>
              </a:rPr>
              <a:t>Trisomy 21 causes Down </a:t>
            </a:r>
            <a:r>
              <a:rPr lang="en-US" dirty="0" smtClean="0">
                <a:solidFill>
                  <a:srgbClr val="7030A0"/>
                </a:solidFill>
              </a:rPr>
              <a:t>syndrome with 450K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GSE36194:  </a:t>
            </a:r>
            <a:r>
              <a:rPr lang="en-US" dirty="0" smtClean="0">
                <a:solidFill>
                  <a:srgbClr val="7030A0"/>
                </a:solidFill>
              </a:rPr>
              <a:t>724 </a:t>
            </a:r>
            <a:r>
              <a:rPr lang="en-US" dirty="0">
                <a:solidFill>
                  <a:srgbClr val="7030A0"/>
                </a:solidFill>
              </a:rPr>
              <a:t>Normal brain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GSE53229 : 145 GBM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GSE50923: 54 GBM+23 control brain with 27K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GSE46015</a:t>
            </a:r>
            <a:r>
              <a:rPr lang="en-US" dirty="0">
                <a:solidFill>
                  <a:srgbClr val="7030A0"/>
                </a:solidFill>
              </a:rPr>
              <a:t>: 3 </a:t>
            </a:r>
            <a:r>
              <a:rPr lang="en-US" dirty="0" smtClean="0">
                <a:solidFill>
                  <a:srgbClr val="7030A0"/>
                </a:solidFill>
              </a:rPr>
              <a:t>GBM, each </a:t>
            </a:r>
            <a:r>
              <a:rPr lang="en-US" dirty="0">
                <a:solidFill>
                  <a:srgbClr val="7030A0"/>
                </a:solidFill>
              </a:rPr>
              <a:t>sample have two </a:t>
            </a:r>
            <a:r>
              <a:rPr lang="en-US" dirty="0" smtClean="0">
                <a:solidFill>
                  <a:srgbClr val="7030A0"/>
                </a:solidFill>
              </a:rPr>
              <a:t>replicates with 27K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GSE22867</a:t>
            </a:r>
            <a:r>
              <a:rPr lang="en-US" dirty="0">
                <a:solidFill>
                  <a:srgbClr val="7030A0"/>
                </a:solidFill>
              </a:rPr>
              <a:t>: 55 GBM + 3 normal with 27K</a:t>
            </a:r>
          </a:p>
          <a:p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GSE119774</a:t>
            </a:r>
            <a:r>
              <a:rPr lang="en-US" dirty="0">
                <a:solidFill>
                  <a:srgbClr val="7030A0"/>
                </a:solidFill>
              </a:rPr>
              <a:t>:  39 GBM, 41 GSC, 9 NSC with 850K</a:t>
            </a:r>
          </a:p>
          <a:p>
            <a:r>
              <a:rPr lang="en-US" dirty="0">
                <a:solidFill>
                  <a:srgbClr val="7030A0"/>
                </a:solidFill>
              </a:rPr>
              <a:t>GSE116298: 12 GBM, each sample have 3 replicates with </a:t>
            </a:r>
            <a:r>
              <a:rPr lang="en-US" dirty="0" smtClean="0">
                <a:solidFill>
                  <a:srgbClr val="7030A0"/>
                </a:solidFill>
              </a:rPr>
              <a:t>850K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108" y="1357441"/>
            <a:ext cx="5832466" cy="2745685"/>
            <a:chOff x="444108" y="1357441"/>
            <a:chExt cx="5832466" cy="2745685"/>
          </a:xfrm>
        </p:grpSpPr>
        <p:sp>
          <p:nvSpPr>
            <p:cNvPr id="3" name="文本框 5"/>
            <p:cNvSpPr txBox="1"/>
            <p:nvPr/>
          </p:nvSpPr>
          <p:spPr>
            <a:xfrm>
              <a:off x="444108" y="2933575"/>
              <a:ext cx="2689326" cy="11695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Low cost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High stability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Mature analysis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Low DNA requirement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Bigdata support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pic>
          <p:nvPicPr>
            <p:cNvPr id="4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60" y="1372890"/>
              <a:ext cx="2686114" cy="1381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24" y="1357441"/>
              <a:ext cx="2636610" cy="13968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右箭头 12"/>
            <p:cNvSpPr/>
            <p:nvPr/>
          </p:nvSpPr>
          <p:spPr>
            <a:xfrm>
              <a:off x="3245775" y="2149371"/>
              <a:ext cx="221325" cy="1403453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" name="文本框 13"/>
            <p:cNvSpPr txBox="1"/>
            <p:nvPr/>
          </p:nvSpPr>
          <p:spPr>
            <a:xfrm>
              <a:off x="3590459" y="2943099"/>
              <a:ext cx="2686115" cy="1160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MethylCap-Seq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MBD-</a:t>
              </a: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MeDIP-seq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RRBS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Bisulfite-</a:t>
              </a: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04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8" y="1380002"/>
            <a:ext cx="7882811" cy="4060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6582" y="6488668"/>
            <a:ext cx="462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642A8F"/>
                </a:solidFill>
                <a:latin typeface="arial" panose="020B0604020202020204" pitchFamily="34" charset="0"/>
                <a:hlinkClick r:id="rId4"/>
              </a:rPr>
              <a:t>Chromosoma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579" y="331624"/>
            <a:ext cx="495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Two families of proteins that bind methylated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2291" y="557723"/>
          <a:ext cx="11732616" cy="58418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62825">
                  <a:extLst>
                    <a:ext uri="{9D8B030D-6E8A-4147-A177-3AD203B41FA5}">
                      <a16:colId xmlns:a16="http://schemas.microsoft.com/office/drawing/2014/main" val="2987332503"/>
                    </a:ext>
                  </a:extLst>
                </a:gridCol>
                <a:gridCol w="4686104">
                  <a:extLst>
                    <a:ext uri="{9D8B030D-6E8A-4147-A177-3AD203B41FA5}">
                      <a16:colId xmlns:a16="http://schemas.microsoft.com/office/drawing/2014/main" val="508580501"/>
                    </a:ext>
                  </a:extLst>
                </a:gridCol>
                <a:gridCol w="3320770">
                  <a:extLst>
                    <a:ext uri="{9D8B030D-6E8A-4147-A177-3AD203B41FA5}">
                      <a16:colId xmlns:a16="http://schemas.microsoft.com/office/drawing/2014/main" val="3463577120"/>
                    </a:ext>
                  </a:extLst>
                </a:gridCol>
                <a:gridCol w="3262917">
                  <a:extLst>
                    <a:ext uri="{9D8B030D-6E8A-4147-A177-3AD203B41FA5}">
                      <a16:colId xmlns:a16="http://schemas.microsoft.com/office/drawing/2014/main" val="3029786268"/>
                    </a:ext>
                  </a:extLst>
                </a:gridCol>
              </a:tblGrid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Protein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Interacting partner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Effects of the interaction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Reference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85662686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MeCP2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Jones et al. (1998), Nan et al. (1998)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8547085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c-ski, N-</a:t>
                      </a:r>
                      <a:r>
                        <a:rPr lang="en-US" sz="1000" u="none" strike="noStrike" dirty="0" err="1">
                          <a:effectLst/>
                        </a:rPr>
                        <a:t>CoR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/>
                        </a:rPr>
                        <a:t>Kokura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955487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HMGB1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Unknown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/>
                        </a:rPr>
                        <a:t>Dintilhac and Bernues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908385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Sin3B, HDAC2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/>
                        </a:rPr>
                        <a:t>Rietveld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3507739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/>
                        </a:rPr>
                        <a:t>Kimura and Shiota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09841579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H3K9 methyltransferase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7"/>
                        </a:rPr>
                        <a:t>Fuks et al. (2003b)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76857520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CoREST complex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Repression of neural genes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Ballas et al. (2005), Lunyak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5429135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Brm (SWI/SNF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Harikrishnan et al. (2005), Hu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50197600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YB-1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Alternative splicing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/>
                        </a:rPr>
                        <a:t>Young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4623635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ATRX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Epigenetic regulation required for neural development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/>
                        </a:rPr>
                        <a:t>Nan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21989472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 during myogenic differentiation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/>
                        </a:rPr>
                        <a:t>Agarwal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876099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CREB1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1"/>
                        </a:rPr>
                        <a:t>Chahrour et al. (2008)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2157437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MPG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/>
                        </a:rPr>
                        <a:t>Watanabe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19364580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Suv39h1-HP1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/>
                        </a:rPr>
                        <a:t>Fujita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52060067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MCAF1, MCAF2, SETDB1, CAF-1 p150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Transcriptional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repressioinheritance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effectLst/>
                        </a:rPr>
                        <a:t>of epigenetic states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Ichimura et al. (2005), Reese et al. (2003), Sarraf and Stancheva (2004)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10520974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α, </a:t>
                      </a:r>
                      <a:r>
                        <a:rPr lang="en-US" sz="1000" u="none" strike="noStrike">
                          <a:effectLst/>
                        </a:rPr>
                        <a:t>HDAC3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α-</a:t>
                      </a:r>
                      <a:r>
                        <a:rPr lang="en-US" sz="1000" u="none" strike="noStrike">
                          <a:effectLst/>
                        </a:rPr>
                        <a:t>mediated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/>
                        </a:rPr>
                        <a:t>Villa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38366935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DOC-1, PRMT5, MEP50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Brackertz et al. (2002), Le Guezennec et al. (2006),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63839259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5"/>
                        </a:rPr>
                        <a:t>Boeke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37949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/>
                        </a:rPr>
                        <a:t>Ego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90728398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TACC3, HATs, pCAF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/>
                        </a:rPr>
                        <a:t>Angrisano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443070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8"/>
                        </a:rPr>
                        <a:t>Gu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6515308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7785582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11197693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Le Guezennec et al. (2006), Wade et al. (1999),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730107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31000488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CDK2AP1, 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Deshpande et al. (2009), Gu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3389462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/>
                        </a:rPr>
                        <a:t>Kondo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7737386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FADD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Genome surveillance/apoptosis?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/>
                        </a:rPr>
                        <a:t>Screaton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7378094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MLH1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/>
                        </a:rPr>
                        <a:t>Bellacosa et al. (1999)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8831911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3599081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Kaiso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Tcf3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Suppression of Wnt signaling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/>
                        </a:rPr>
                        <a:t>Ruzov et al. (2009)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461657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Wnt signaling?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Daniel and Reynolds (1999), Prokhortchouk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33965560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N-CoR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25"/>
                        </a:rPr>
                        <a:t>Yoon et al. (2003)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955918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130" y="960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Biochemical interactions of methyl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CpG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binding proteins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55290" y="6550223"/>
            <a:ext cx="3654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642A8F"/>
                </a:solidFill>
                <a:latin typeface="arial" panose="020B0604020202020204" pitchFamily="34" charset="0"/>
                <a:hlinkClick r:id="rId26"/>
              </a:rPr>
              <a:t>Chromosoma</a:t>
            </a:r>
            <a:r>
              <a:rPr lang="pl-PL" sz="1400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1" y="1452943"/>
            <a:ext cx="5467639" cy="4417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561" y="299966"/>
            <a:ext cx="11707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Hereditary hemochromatosis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: Recessive Genetic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Inheritance 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8877" y="1269044"/>
            <a:ext cx="52810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HFE-hemochromatosis/HJV-hemochromatosis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If both parents are carriers of one C282Y mutation in HFE-hemochromatosis gene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25% HH affected, 50% carrier and 25% normal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912864" y="3023370"/>
            <a:ext cx="905256" cy="201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28877" y="4093104"/>
            <a:ext cx="29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50% HH affected, 50% carrier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877" y="4870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If both parents are affected (both of them have 2 C282Y)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80693" y="5445255"/>
            <a:ext cx="1885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100% HH affected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28877" y="34467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If one of parents is affected and another one is C282Y mutation carrier.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7004251" y="4638851"/>
            <a:ext cx="905256" cy="201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09360" y="2624328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09360" y="4069244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00800" y="5461218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" y="1457325"/>
            <a:ext cx="6990382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773" y="218957"/>
            <a:ext cx="894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HFE-Hemochromatosis and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migrations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6621" y="1413569"/>
            <a:ext cx="40318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HFE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C282Y, ~6000 years ago</a:t>
            </a:r>
            <a:endParaRPr lang="en-US" dirty="0">
              <a:solidFill>
                <a:srgbClr val="343536"/>
              </a:solidFill>
              <a:latin typeface="Source Sans Pro"/>
            </a:endParaRP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85–90%: Northern European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Descent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60%: Mediterranean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populations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b="1" dirty="0">
                <a:solidFill>
                  <a:srgbClr val="343536"/>
                </a:solidFill>
                <a:latin typeface="Source Sans Pro"/>
              </a:rPr>
              <a:t>0% in Asian population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9278" y="4781550"/>
            <a:ext cx="4562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C282Y allele is the major cause of hemochromatosis as a result of excessive iron absorption. The mutation arose in continental Europe </a:t>
            </a:r>
            <a:r>
              <a:rPr lang="en-US" sz="1400" b="1" i="0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 earlier than 6,000 years ago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coinciding with the arrival of the Neolithic agricultural revolution. 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5675" y="1075551"/>
            <a:ext cx="330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Neolithic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Agricultural Revolution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14822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C282Y  ~6000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7725" y="1851541"/>
            <a:ext cx="180975" cy="501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28700" y="2219325"/>
            <a:ext cx="5026727" cy="2099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3773" y="5778515"/>
            <a:ext cx="6714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WM,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C282Y mutation of the HFE gene is not found in Chinese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haemochromatotic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patients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multicentre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retrospective study. Hong Kong Med J 2000;6:153-158.</a:t>
            </a:r>
          </a:p>
        </p:txBody>
      </p:sp>
    </p:spTree>
    <p:extLst>
      <p:ext uri="{BB962C8B-B14F-4D97-AF65-F5344CB8AC3E}">
        <p14:creationId xmlns:p14="http://schemas.microsoft.com/office/powerpoint/2010/main" val="18686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6982"/>
          <a:stretch/>
        </p:blipFill>
        <p:spPr>
          <a:xfrm>
            <a:off x="55087" y="1608464"/>
            <a:ext cx="6312664" cy="211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91" y="220322"/>
            <a:ext cx="11053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Novel loci affecting iron homeostasis and their effects in individuals at risk for hemochromatosis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89" t="23830" b="53623"/>
          <a:stretch/>
        </p:blipFill>
        <p:spPr>
          <a:xfrm>
            <a:off x="358050" y="4023728"/>
            <a:ext cx="6004590" cy="204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849" t="36562" r="95839" b="46354"/>
          <a:stretch/>
        </p:blipFill>
        <p:spPr>
          <a:xfrm>
            <a:off x="-534317" y="2615006"/>
            <a:ext cx="892366" cy="221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38" t="92974"/>
          <a:stretch/>
        </p:blipFill>
        <p:spPr>
          <a:xfrm>
            <a:off x="602257" y="5993175"/>
            <a:ext cx="5760383" cy="6406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3040" y="58951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Benyamin B,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Esko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Ried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JS,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Radhakrishnan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Vermeulen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Traglia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Gogele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et al. Novel loci affecting iron homeostasis and their effects in individuals at risk for hemochromatosis.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2014;5:4926.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837320" y="2475968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In 2014, Benyamin and colleagues: GWAS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61600" y="1622682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ora"/>
              </a:rPr>
              <a:t>HFE, HJV, HAMP, TFR2, SLC40A1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343133" y="2094571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91518" y="2816919"/>
            <a:ext cx="30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Discovery: 23,986 samples</a:t>
            </a:r>
          </a:p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Validation:  24,986 samples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28792" y="4002813"/>
            <a:ext cx="5154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Lora"/>
              </a:rPr>
              <a:t>11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genome-wide-significant (P&lt;5 × 10−8) loci, some including known iron-related genes (HFE, </a:t>
            </a:r>
            <a:r>
              <a:rPr lang="en-US" sz="1600" b="0" i="1" dirty="0" smtClean="0">
                <a:solidFill>
                  <a:srgbClr val="222222"/>
                </a:solidFill>
                <a:effectLst/>
                <a:latin typeface="Lora"/>
              </a:rPr>
              <a:t>SLC40A1, TF, TFR2, TFRC, TMPRSS6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 and others novel (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ABO, ARNTL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FADS2, NAT2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TEX14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). </a:t>
            </a: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8283084" y="3559173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28792" y="5258387"/>
            <a:ext cx="3968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Lora"/>
              </a:rPr>
              <a:t>Limitation</a:t>
            </a:r>
            <a:r>
              <a:rPr lang="en-US" sz="1600" i="1" dirty="0" smtClean="0">
                <a:solidFill>
                  <a:srgbClr val="7030A0"/>
                </a:solidFill>
                <a:latin typeface="Lora"/>
              </a:rPr>
              <a:t>: conventional statistic models</a:t>
            </a:r>
            <a:endParaRPr lang="en-US" sz="1600" i="1" dirty="0">
              <a:solidFill>
                <a:srgbClr val="7030A0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124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" y="2453711"/>
            <a:ext cx="5277877" cy="3214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00" y="1778469"/>
            <a:ext cx="6121516" cy="4314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778" y="239875"/>
            <a:ext cx="115194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Disease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penetrance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functions, relative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risks and association using contingency table methods</a:t>
            </a:r>
            <a:r>
              <a:rPr lang="en-US" dirty="0">
                <a:solidFill>
                  <a:srgbClr val="000000"/>
                </a:solidFill>
                <a:latin typeface="ITC Officina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6546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848850" cy="1096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Exome-wide, Gene-based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266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Recessive </a:t>
            </a:r>
            <a:r>
              <a:rPr lang="en-US" sz="2400" dirty="0" err="1" smtClean="0"/>
              <a:t>Diplotype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22134" y="4126010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84330" y="4904473"/>
            <a:ext cx="962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Gene-by-Gene Scanning to Identify Disease Genes 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5887" y="3381345"/>
            <a:ext cx="129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ite by site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271946" y="3311121"/>
            <a:ext cx="1875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egion by region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4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9540</TotalTime>
  <Words>2288</Words>
  <Application>Microsoft Office PowerPoint</Application>
  <PresentationFormat>Widescreen</PresentationFormat>
  <Paragraphs>502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7" baseType="lpstr">
      <vt:lpstr>Adobe Gothic Std B</vt:lpstr>
      <vt:lpstr>Aharoni</vt:lpstr>
      <vt:lpstr>Arial</vt:lpstr>
      <vt:lpstr>Arial</vt:lpstr>
      <vt:lpstr>Arial Black</vt:lpstr>
      <vt:lpstr>Calibri</vt:lpstr>
      <vt:lpstr>Calibri Light</vt:lpstr>
      <vt:lpstr>Cambria Math</vt:lpstr>
      <vt:lpstr>Helvetica</vt:lpstr>
      <vt:lpstr>Helvetica W01 Roman</vt:lpstr>
      <vt:lpstr>inherit</vt:lpstr>
      <vt:lpstr>ITC Officina Sans</vt:lpstr>
      <vt:lpstr>Lora</vt:lpstr>
      <vt:lpstr>proxima_nova_rgregular</vt:lpstr>
      <vt:lpstr>Roboto</vt:lpstr>
      <vt:lpstr>黑体</vt:lpstr>
      <vt:lpstr>Source Sans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Higher Power of Recessive Diplotype Scan benefits PMRP</vt:lpstr>
      <vt:lpstr>Mapping Hemochromatosis Genes using a Novel Recessive Diplotype approach in PMRP</vt:lpstr>
      <vt:lpstr>PowerPoint Presentation</vt:lpstr>
      <vt:lpstr>Quantile-Quantile Plot</vt:lpstr>
      <vt:lpstr>PowerPoint Presentation</vt:lpstr>
      <vt:lpstr>FGF6: molecular evolution and biological function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278</cp:revision>
  <dcterms:created xsi:type="dcterms:W3CDTF">2019-03-12T16:40:29Z</dcterms:created>
  <dcterms:modified xsi:type="dcterms:W3CDTF">2019-05-13T14:38:18Z</dcterms:modified>
</cp:coreProperties>
</file>